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3" r:id="rId3"/>
    <p:sldId id="275" r:id="rId4"/>
    <p:sldId id="292" r:id="rId5"/>
    <p:sldId id="286" r:id="rId6"/>
    <p:sldId id="293" r:id="rId7"/>
    <p:sldId id="280" r:id="rId8"/>
    <p:sldId id="277" r:id="rId9"/>
    <p:sldId id="285" r:id="rId10"/>
    <p:sldId id="287" r:id="rId11"/>
    <p:sldId id="278" r:id="rId12"/>
    <p:sldId id="282" r:id="rId13"/>
    <p:sldId id="279" r:id="rId14"/>
    <p:sldId id="281" r:id="rId15"/>
    <p:sldId id="283" r:id="rId16"/>
    <p:sldId id="288" r:id="rId17"/>
    <p:sldId id="289" r:id="rId18"/>
    <p:sldId id="290" r:id="rId19"/>
    <p:sldId id="291" r:id="rId20"/>
    <p:sldId id="284" r:id="rId2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83912" autoAdjust="0"/>
  </p:normalViewPr>
  <p:slideViewPr>
    <p:cSldViewPr snapToGrid="0" snapToObjects="1">
      <p:cViewPr varScale="1">
        <p:scale>
          <a:sx n="45" d="100"/>
          <a:sy n="45" d="100"/>
        </p:scale>
        <p:origin x="840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942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n-M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ED0C4-EADD-4379-93C0-DEE22551970F}" type="datetimeFigureOut">
              <a:rPr lang="mn-MN" smtClean="0"/>
              <a:t>2019.03.06</a:t>
            </a:fld>
            <a:endParaRPr lang="mn-M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n-M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6CA8E-3B6A-420C-8870-689E49D4067A}" type="slidenum">
              <a:rPr lang="mn-MN" smtClean="0"/>
              <a:t>‹#›</a:t>
            </a:fld>
            <a:endParaRPr lang="mn-MN"/>
          </a:p>
        </p:txBody>
      </p:sp>
    </p:spTree>
    <p:extLst>
      <p:ext uri="{BB962C8B-B14F-4D97-AF65-F5344CB8AC3E}">
        <p14:creationId xmlns:p14="http://schemas.microsoft.com/office/powerpoint/2010/main" val="3352345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D64E6-0295-7743-BC0D-A0C2FB3FB98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B78A-E6F4-354C-978E-99183B845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1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04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85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81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3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83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16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5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29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06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75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2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08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dirty="0" smtClean="0"/>
              <a:t>Олон шалгуур үзүүлэлтээр эрэмбэлэх аргачлал нь дараах ач холбогдолтой юм. Үүнд: </a:t>
            </a:r>
          </a:p>
          <a:p>
            <a:pPr marL="0" indent="0">
              <a:buNone/>
            </a:pPr>
            <a:r>
              <a:rPr lang="mn-MN" dirty="0" smtClean="0"/>
              <a:t>	 - Урьдчилан сонгон авсан үзүүлэлтэд үндэслэн төслийн санал бүрд боломжит дүн шинжилгээ хийх</a:t>
            </a:r>
          </a:p>
          <a:p>
            <a:pPr marL="0" indent="0">
              <a:buNone/>
            </a:pPr>
            <a:r>
              <a:rPr lang="mn-MN" dirty="0" smtClean="0"/>
              <a:t>	- Төслийн саналуудыг харьцуулж хэрхэн тэргүүлэх чиглэлийн төслүүдийг тодорхойлон шийдвэр гарсан тухай тайлбарлах боломж бүрдүүлнэ.</a:t>
            </a:r>
          </a:p>
          <a:p>
            <a:endParaRPr lang="mn-M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B78A-E6F4-354C-978E-99183B845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0898-40A8-428C-8853-BC3918E8391D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07" y="466397"/>
            <a:ext cx="3465462" cy="7245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53" y="471148"/>
            <a:ext cx="1728109" cy="7975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22" y="471148"/>
            <a:ext cx="2353898" cy="71984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26720" y="1321503"/>
            <a:ext cx="11338560" cy="45719"/>
          </a:xfrm>
          <a:prstGeom prst="rect">
            <a:avLst/>
          </a:prstGeom>
          <a:solidFill>
            <a:srgbClr val="085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9" rIns="91423" bIns="45719" rtlCol="0" anchor="ctr"/>
          <a:lstStyle/>
          <a:p>
            <a:pPr algn="ctr" defTabSz="914173"/>
            <a:endParaRPr lang="mn-MN" sz="18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7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2E6A-DD57-4776-93D7-7A0E8CD88167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9DAB-CBF1-464A-AA22-8E667C20C0CC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1DFC-2183-495B-8ECF-693C88A5835F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8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7A75-F042-4D8B-A883-AC9A8703AD40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16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747C-5770-4FEF-BACC-86B8CCABC90D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E29E-7025-4500-A98A-F8D56F744370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2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F0C2-DCC3-41C9-9A07-22E62168D0B7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4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B9D-DF41-4AB4-98C1-159ACE1B9CB6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3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8C38EB-3DDA-4B31-97B4-175B8174169C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9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D1-234C-43B3-B4F0-24F125442FE4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0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914173"/>
            <a:fld id="{30062731-A1AD-42FF-A42F-93A1EDC707C1}" type="datetime1">
              <a:rPr lang="mn-MN" smtClean="0">
                <a:solidFill>
                  <a:prstClr val="black">
                    <a:tint val="75000"/>
                  </a:prstClr>
                </a:solidFill>
              </a:rPr>
              <a:t>2019.03.06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914173"/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914173"/>
            <a:fld id="{DB782087-8ABF-41B6-BABD-656686130C8A}" type="slidenum">
              <a:rPr lang="mn-MN" smtClean="0">
                <a:solidFill>
                  <a:prstClr val="black">
                    <a:tint val="75000"/>
                  </a:prstClr>
                </a:solidFill>
              </a:rPr>
              <a:pPr defTabSz="914173"/>
              <a:t>‹#›</a:t>
            </a:fld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87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7422" y="1796375"/>
            <a:ext cx="7805484" cy="55620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Тогтвортой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амьжиргаа 3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төсөл</a:t>
            </a:r>
            <a:endParaRPr lang="mn-MN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44A0105-1DCC-4855-A3E8-58FA6C6096D3}"/>
              </a:ext>
            </a:extLst>
          </p:cNvPr>
          <p:cNvSpPr txBox="1"/>
          <p:nvPr/>
        </p:nvSpPr>
        <p:spPr>
          <a:xfrm>
            <a:off x="523574" y="2978253"/>
            <a:ext cx="11513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 оруулалтын үнэлгээ болон</a:t>
            </a:r>
          </a:p>
          <a:p>
            <a:pPr algn="ctr"/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тэргүүлэх чиглэлээр эрэмбэлэх аргачлал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3713" y="6318771"/>
            <a:ext cx="6096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mn-MN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mn-MN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03 сарын ..... өдөр</a:t>
            </a:r>
            <a:endParaRPr lang="mn-MN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5754" y="4492221"/>
            <a:ext cx="3816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n-MN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Орон нутгийн сургалт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  <a14:imgEffect>
                      <a14:saturation sat="18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5321" b="10526"/>
          <a:stretch/>
        </p:blipFill>
        <p:spPr>
          <a:xfrm>
            <a:off x="2043954" y="1502506"/>
            <a:ext cx="1049760" cy="1032914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43" y="401150"/>
            <a:ext cx="2042015" cy="82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365126"/>
            <a:ext cx="10658475" cy="730250"/>
          </a:xfrm>
        </p:spPr>
        <p:txBody>
          <a:bodyPr>
            <a:normAutofit/>
          </a:bodyPr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Төслийн танилцуулга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ОНХСҮАЖ</a:t>
            </a:r>
            <a:r>
              <a:rPr lang="mn-M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7-р хавсралт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mn-M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4862" y="1222319"/>
            <a:ext cx="8019142" cy="537211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8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Гуравдугаар үе шат. Тэргүүлэх чиглэлийг тодорхойлох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472" y="2036535"/>
            <a:ext cx="10515600" cy="4351339"/>
          </a:xfrm>
        </p:spPr>
        <p:txBody>
          <a:bodyPr>
            <a:normAutofit/>
          </a:bodyPr>
          <a:lstStyle/>
          <a:p>
            <a:pPr marL="461963" indent="-407988">
              <a:buFont typeface="Wingdings" panose="05000000000000000000" pitchFamily="2" charset="2"/>
              <a:buChar char="Ø"/>
            </a:pP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Алслагдсан 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багийн иргэдийн санал багтсан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эсэх</a:t>
            </a:r>
          </a:p>
          <a:p>
            <a:pPr marL="461963" indent="-407988">
              <a:buFont typeface="Wingdings" panose="05000000000000000000" pitchFamily="2" charset="2"/>
              <a:buChar char="Ø"/>
            </a:pP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Шалгуур 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үзүүлэлтүүдийг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тодорхойлох</a:t>
            </a:r>
          </a:p>
          <a:p>
            <a:pPr marL="973137" lvl="1" indent="-457200">
              <a:buFont typeface="Arial" panose="020B0604020202020204" pitchFamily="34" charset="0"/>
              <a:buChar char="•"/>
            </a:pP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Багийн тэргүүлэх чиглэлээр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эрэмбэлэх</a:t>
            </a:r>
          </a:p>
          <a:p>
            <a:pPr marL="973137" lvl="1" indent="-457200">
              <a:buFont typeface="Arial" panose="020B0604020202020204" pitchFamily="34" charset="0"/>
              <a:buChar char="•"/>
            </a:pP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Төсөвт өртгийн үр өгөөжийг хүртэгч өрхүүдэд ногдох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хэмжээ</a:t>
            </a:r>
          </a:p>
          <a:p>
            <a:pPr marL="973137" lvl="1" indent="-457200">
              <a:buFont typeface="Arial" panose="020B0604020202020204" pitchFamily="34" charset="0"/>
              <a:buChar char="•"/>
            </a:pP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Сумын хөгжлийн болон салбарын бодлогоор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эрэмбэлэх</a:t>
            </a:r>
          </a:p>
          <a:p>
            <a:pPr marL="1490663" lvl="2" indent="-457200">
              <a:buFont typeface="Courier New" panose="02070309020205020404" pitchFamily="49" charset="0"/>
              <a:buChar char="o"/>
            </a:pP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 хосоор нь харьцуулах арга</a:t>
            </a:r>
            <a:endParaRPr lang="mn-MN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80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958"/>
            <a:ext cx="10515600" cy="966334"/>
          </a:xfrm>
        </p:spPr>
        <p:txBody>
          <a:bodyPr>
            <a:normAutofit/>
          </a:bodyPr>
          <a:lstStyle/>
          <a:p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Төсөл, арга хэмжээний эрэмбэ</a:t>
            </a:r>
            <a:endParaRPr lang="mn-M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681" y="1286189"/>
            <a:ext cx="9948178" cy="533410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0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807" y="912245"/>
            <a:ext cx="10515600" cy="720612"/>
          </a:xfrm>
        </p:spPr>
        <p:txBody>
          <a:bodyPr>
            <a:normAutofit/>
          </a:bodyPr>
          <a:lstStyle/>
          <a:p>
            <a:pPr algn="ctr"/>
            <a:r>
              <a:rPr lang="mn-M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 хосоор нь харьцуулах аргачлалын матриц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81273"/>
              </p:ext>
            </p:extLst>
          </p:nvPr>
        </p:nvGraphicFramePr>
        <p:xfrm>
          <a:off x="1067505" y="1651683"/>
          <a:ext cx="10184993" cy="46953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66380"/>
                <a:gridCol w="603141"/>
                <a:gridCol w="670311"/>
                <a:gridCol w="633070"/>
                <a:gridCol w="782029"/>
                <a:gridCol w="688930"/>
                <a:gridCol w="595832"/>
                <a:gridCol w="2048170"/>
                <a:gridCol w="2197130"/>
              </a:tblGrid>
              <a:tr h="17747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Төслийн нэр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Төсөл А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Төсөл Б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Төсөл В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Төсөл Г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Төсөл Д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Төсөл Е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Хэдэн удаа сонгогдсон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Хамгийн олон сонгогдсон нь 1-рт эрэмбэлэгдэнэ.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Төсөл А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А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В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А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Д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А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54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Төсөл Б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Б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Б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Д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Е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3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Төсөл В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В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В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В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highlight>
                            <a:srgbClr val="00FF00"/>
                          </a:highlight>
                        </a:rPr>
                        <a:t>4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7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Төсөл Г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Г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Е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highlight>
                            <a:srgbClr val="00FF00"/>
                          </a:highlight>
                        </a:rPr>
                        <a:t>1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 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2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Төсөл Д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Д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highlight>
                            <a:srgbClr val="00FF00"/>
                          </a:highlight>
                        </a:rPr>
                        <a:t>3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 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Төсөл Е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>
                          <a:effectLst/>
                        </a:rPr>
                        <a:t> </a:t>
                      </a:r>
                      <a:endParaRPr lang="mn-MN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400" dirty="0">
                          <a:effectLst/>
                        </a:rPr>
                        <a:t> </a:t>
                      </a:r>
                      <a:endParaRPr lang="mn-M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88807" y="375148"/>
            <a:ext cx="100901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n-MN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Хөгжлийн бодлого, төлөвлөлттэй уялдуулан эрэмбэлэх</a:t>
            </a:r>
            <a:endParaRPr lang="mn-MN" sz="3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2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mn-MN" sz="36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36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төслүүдийн жагсаалт бэлтгэх</a:t>
            </a:r>
            <a:endParaRPr lang="mn-M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42464"/>
          </a:xfrm>
        </p:spPr>
        <p:txBody>
          <a:bodyPr>
            <a:normAutofit/>
          </a:bodyPr>
          <a:lstStyle/>
          <a:p>
            <a:r>
              <a:rPr lang="mn-M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Орон нутгийн төсөвт нөлөөлөх ачааллын </a:t>
            </a:r>
            <a:r>
              <a:rPr lang="mn-M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талаарх </a:t>
            </a:r>
            <a:r>
              <a:rPr lang="mn-M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дүгнэлт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1010323" y="2522832"/>
            <a:ext cx="10363200" cy="3525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mn-MN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Шигтгээ 8.</a:t>
            </a:r>
            <a:r>
              <a:rPr lang="mn-M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Төсвийн тухай хуулийн 29 дүгээр </a:t>
            </a:r>
            <a:r>
              <a:rPr lang="mn-MN" sz="2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зүйл</a:t>
            </a:r>
            <a:r>
              <a:rPr lang="en-US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n-MN" sz="2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Хөрөнгө оруулалтын төсөвлөлт</a:t>
            </a:r>
            <a:endParaRPr lang="mn-MN" sz="2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mn-M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mn-MN" sz="2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mn-M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29.2 Хөрөнгө оруулалтын төслийн саналд үндсэн хөрөнгийн ашиглалттай холбоотой урсгал зардал, орон тоо, санхүүжүүлэх эх үүсвэр зэрэг холбогдох тооцоог хавсаргаж, төсөвт нөлөөлөх ачааллын талаарх дүгнэлтийг гаргасан байна.</a:t>
            </a:r>
            <a:endParaRPr lang="mn-MN" sz="2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09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91" y="61219"/>
            <a:ext cx="10515600" cy="648783"/>
          </a:xfrm>
        </p:spPr>
        <p:txBody>
          <a:bodyPr>
            <a:normAutofit fontScale="90000"/>
          </a:bodyPr>
          <a:lstStyle/>
          <a:p>
            <a:r>
              <a:rPr lang="mn-M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хөрөнгө оруулалт, хөтөлбөр, төсөл арга хэмжээний жагсаалт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431164"/>
              </p:ext>
            </p:extLst>
          </p:nvPr>
        </p:nvGraphicFramePr>
        <p:xfrm>
          <a:off x="432540" y="666973"/>
          <a:ext cx="10706100" cy="609600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023257"/>
                <a:gridCol w="312098"/>
                <a:gridCol w="4184290"/>
                <a:gridCol w="322654"/>
                <a:gridCol w="2176297"/>
                <a:gridCol w="470084"/>
                <a:gridCol w="2217420"/>
              </a:tblGrid>
              <a:tr h="515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Дугаар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Олон шалгуур үзүүлэлтээр тодорхойлсон тэргүүлэх чиглэлийн дэс дараа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Төслийн төсөв /төгрөг/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Нийт төсөв /өссөн дүнгээр төгрөг/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</a:tr>
              <a:tr h="1717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 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Шилжих хөрөнгө оруулалт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</a:tr>
              <a:tr h="1717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1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 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</a:tr>
              <a:tr h="1717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 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Шинээр эхлэх хөрөнгө оруулалт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</a:tr>
              <a:tr h="1717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1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 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</a:tr>
              <a:tr h="3435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n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 err="1">
                          <a:effectLst/>
                        </a:rPr>
                        <a:t>ОНХС</a:t>
                      </a:r>
                      <a:r>
                        <a:rPr lang="mn-MN" sz="2000" dirty="0">
                          <a:effectLst/>
                        </a:rPr>
                        <a:t>-ийн нийт санхүүжилтэд багтаж буй сүүлчийн төсөл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ОНХС-ийн санхүүжилтийн нийт дүн 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</a:tr>
              <a:tr h="229018">
                <a:tc gridSpan="7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 err="1">
                          <a:effectLst/>
                        </a:rPr>
                        <a:t>ОНХС</a:t>
                      </a:r>
                      <a:r>
                        <a:rPr lang="mn-MN" sz="2000" dirty="0">
                          <a:effectLst/>
                        </a:rPr>
                        <a:t>-ийн хөрөнгө хүрэлцээгүйн улмаас жагсаалтад багтаагүй тэргүүлэх ач холбогдолтой төслүүдийн жагсаалт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763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..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 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>
                          <a:effectLst/>
                        </a:rPr>
                        <a:t> </a:t>
                      </a:r>
                      <a:endParaRPr lang="mn-MN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290">
                <a:tc gridSpan="7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Хавсралтууд: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mn-MN" sz="2000" dirty="0">
                          <a:effectLst/>
                        </a:rPr>
                        <a:t>Олон үзүүлэлтээр үнэлсэн матриц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mn-MN" sz="2000" dirty="0">
                          <a:effectLst/>
                        </a:rPr>
                        <a:t>Төслийн танилцуулга </a:t>
                      </a:r>
                      <a:endParaRPr lang="mn-MN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9" marR="51529" marT="0" marB="0"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n-M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1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28339"/>
            <a:ext cx="10058400" cy="909021"/>
          </a:xfrm>
        </p:spPr>
        <p:txBody>
          <a:bodyPr anchor="ctr"/>
          <a:lstStyle/>
          <a:p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Иргэдэд мэдээлэх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ОНХСҮАЖ</a:t>
            </a:r>
            <a:r>
              <a:rPr lang="mn-M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6.9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mn-M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5824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1000"/>
              </a:spcBef>
              <a:buNone/>
            </a:pPr>
            <a:r>
              <a:rPr lang="mn-M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6.9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n-M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</a:t>
            </a:r>
            <a:r>
              <a:rPr lang="mn-M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дүүргийн Засаг дарга нь ИТХ-аар батлагдсан </a:t>
            </a:r>
            <a:r>
              <a:rPr lang="mn-MN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хөрөнгө оруулалт, хөтөлбөр, төсөл, арга хэмжээний жагсаалтад иргэдийн өгсөн </a:t>
            </a:r>
            <a:r>
              <a:rPr lang="mn-M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санал багтсан болон багтаагүй шалтгааныг тухайн саналыг ирүүлсэн баг, хорооны Засаг даргаар дамжуулан иргэдэд заавал мэдээлнэ</a:t>
            </a:r>
            <a:r>
              <a:rPr lang="mn-M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1000"/>
              </a:spcBef>
              <a:buNone/>
            </a:pP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n-MN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 </a:t>
            </a:r>
            <a:r>
              <a:rPr lang="mn-MN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 байдлыг хангах зорилгоор албан бичигт зөвшөөрөгдсөн, татгалзсан төслүүдийн тоо, татгалзсан төслүүдийн шалтгаан, төслүүдийн үзүүлэлт бүхий  үнэлгээний хуудасны хуулбар зэрэг мэдээллийг багтаана</a:t>
            </a:r>
            <a:r>
              <a:rPr lang="mn-MN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mn-MN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mn-MN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1000"/>
              </a:spcBef>
              <a:buNone/>
            </a:pPr>
            <a:endParaRPr lang="mn-M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mn-M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02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5175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mn-MN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хөрөнгө оруулалтын саналын анхан шатны үнэлгээ</a:t>
            </a:r>
            <a:endParaRPr lang="mn-M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1075" y="1843088"/>
            <a:ext cx="10264341" cy="44071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5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хөрөнгө оруулалтын саналын </a:t>
            </a:r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эрэмбэ</a:t>
            </a:r>
            <a:endParaRPr lang="mn-M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6963" y="2045104"/>
            <a:ext cx="10058400" cy="362504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32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186"/>
          </a:xfrm>
        </p:spPr>
        <p:txBody>
          <a:bodyPr>
            <a:normAutofit/>
          </a:bodyPr>
          <a:lstStyle/>
          <a:p>
            <a:r>
              <a:rPr lang="mn-M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төслийн жагсаалт</a:t>
            </a:r>
            <a:endParaRPr lang="mn-M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7590" y="1140312"/>
            <a:ext cx="6237769" cy="508164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2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539489"/>
            <a:ext cx="10515600" cy="1069975"/>
          </a:xfrm>
        </p:spPr>
        <p:txBody>
          <a:bodyPr/>
          <a:lstStyle/>
          <a:p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Гарын авлагын агуулга</a:t>
            </a:r>
            <a:endParaRPr lang="mn-M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7600" y="2016262"/>
            <a:ext cx="10113384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77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mn-MN" sz="2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СУМЫН </a:t>
            </a:r>
            <a:r>
              <a:rPr lang="mn-MN" sz="2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-ИЙН АЖЛЫН ХЭСЭГ БАГУУДААС ИРСЭН САНАЛЫГ НЭГТГЭН ЭРЭМБЭЛЭХ </a:t>
            </a:r>
            <a:endParaRPr lang="mn-MN" sz="2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mn-M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Нэгдүгээр үе шат. Анхан шатны үнэлгээ</a:t>
            </a:r>
            <a:endParaRPr lang="mn-MN" sz="25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mn-M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Хоёрдугаар үе шат. Мэдээллийг нягтлах ба нэмэх</a:t>
            </a:r>
            <a:endParaRPr lang="mn-MN" sz="25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mn-M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Гуравдугаар үе шат. Тэргүүлэх чиглэлийг тодорхойлох</a:t>
            </a:r>
          </a:p>
          <a:p>
            <a:pPr lvl="1">
              <a:spcBef>
                <a:spcPts val="600"/>
              </a:spcBef>
            </a:pPr>
            <a:endParaRPr kumimoji="0" lang="mn-MN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5727700" algn="r"/>
              </a:tabLst>
            </a:pPr>
            <a:r>
              <a:rPr kumimoji="0" lang="mn-MN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kumimoji="0" lang="mn-M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-ИЙН ХӨРӨНГӨӨР САНХҮҮЖҮҮЛЭХ ТӨСЛҮҮДИЙН ЖАГСААЛТ БЭЛТГЭХ</a:t>
            </a:r>
            <a:endParaRPr kumimoji="0" lang="mn-MN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20786"/>
            <a:ext cx="10515600" cy="3156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n-M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Анхаарал хандуулсанд баярлалаа</a:t>
            </a:r>
            <a:endParaRPr lang="mn-M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6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3183" y="0"/>
            <a:ext cx="10515600" cy="1325563"/>
          </a:xfrm>
        </p:spPr>
        <p:txBody>
          <a:bodyPr>
            <a:normAutofit/>
          </a:bodyPr>
          <a:lstStyle/>
          <a:p>
            <a:r>
              <a:rPr lang="mn-MN" sz="4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эгдүгээр үе шат</a:t>
            </a:r>
            <a:r>
              <a:rPr lang="mn-MN" sz="4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нхан шатны үнэлгээ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753496"/>
            <a:ext cx="11353801" cy="4690335"/>
          </a:xfrm>
        </p:spPr>
        <p:txBody>
          <a:bodyPr>
            <a:noAutofit/>
          </a:bodyPr>
          <a:lstStyle/>
          <a:p>
            <a:pPr marL="457092" lvl="1" indent="0">
              <a:buNone/>
            </a:pPr>
            <a:r>
              <a:rPr lang="mn-MN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ОНХС</a:t>
            </a:r>
            <a:r>
              <a:rPr lang="mn-M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хөрөнгө оруулалтын төлөвлөлтөд хамаарах үндсэн нөхцөл</a:t>
            </a:r>
            <a:r>
              <a:rPr lang="mn-M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ОНХСҮАЖ</a:t>
            </a:r>
            <a:r>
              <a:rPr lang="mn-M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3-р бүлэг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mn-MN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Багийн </a:t>
            </a:r>
            <a:r>
              <a:rPr lang="mn-M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-ийн тогтоолоор батлагдсан иргэдийн санал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эсэх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Хөрөнгө оруулалтын зөвшөөрөгдөх зүйлд багтах эсэх	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mn-M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умын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хөгжлийн бодлоготой уялдаж буй эсэх	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Зураг 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төсөв техник </a:t>
            </a:r>
            <a:r>
              <a:rPr lang="mn-MN" sz="3000">
                <a:latin typeface="Times New Roman" panose="02020603050405020304" pitchFamily="18" charset="0"/>
                <a:cs typeface="Times New Roman" panose="02020603050405020304" pitchFamily="18" charset="0"/>
              </a:rPr>
              <a:t>эдийн </a:t>
            </a:r>
            <a:r>
              <a:rPr lang="mn-MN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mn-MN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гийн </a:t>
            </a:r>
            <a:r>
              <a:rPr lang="mn-M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үндэслэл болон холбогдох зөвшөөрөл шаардлагатай </a:t>
            </a:r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эсэх</a:t>
            </a:r>
            <a:endParaRPr lang="mn-M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7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ОНХС-ийн хөрөнгө оруулалтын төлөвлөлтөд хамаарах үндсэн нөхцөл</a:t>
            </a:r>
            <a:r>
              <a:rPr lang="mn-M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mn-M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ОНХСҮАЖ 3-р бүлэг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Бусад эх үүсвэртэй уялдуулах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mn-M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Нийгэмд үзүүлэх нөлөөлөл</a:t>
            </a:r>
          </a:p>
          <a:p>
            <a:pPr lvl="2">
              <a:lnSpc>
                <a:spcPct val="150000"/>
              </a:lnSpc>
            </a:pPr>
            <a:r>
              <a:rPr lang="mn-M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Байгаль орчин болон үндэсний цөөнхийн бүлэгтэй холбоотой журамд нийцэж буй эсэх	</a:t>
            </a:r>
          </a:p>
          <a:p>
            <a:pPr lvl="2">
              <a:lnSpc>
                <a:spcPct val="150000"/>
              </a:lnSpc>
            </a:pPr>
            <a:r>
              <a:rPr lang="mn-M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Байгаль орчны холбогдох шаардлагад нийцэж буй </a:t>
            </a:r>
            <a:r>
              <a:rPr lang="mn-MN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эсэх</a:t>
            </a:r>
            <a:endParaRPr lang="mn-M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4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0" y="286603"/>
            <a:ext cx="9972339" cy="1450757"/>
          </a:xfrm>
        </p:spPr>
        <p:txBody>
          <a:bodyPr>
            <a:normAutofit/>
          </a:bodyPr>
          <a:lstStyle/>
          <a:p>
            <a:r>
              <a:rPr lang="mn-M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Хөгжлийн бодлогын тэргүүлэх чиглэлтэй уялдсан эсэх</a:t>
            </a:r>
            <a:endParaRPr lang="mn-M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5218" y="1737360"/>
            <a:ext cx="9132730" cy="451493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1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944" y="1710466"/>
            <a:ext cx="3195022" cy="457200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mn-MN" sz="2800" b="1" dirty="0" smtClean="0"/>
              <a:t>ОНХС-ГИЙН ТӨСЛҮҮДЭД БАЙГАЛЬ </a:t>
            </a:r>
            <a:r>
              <a:rPr lang="mn-MN" sz="2800" b="1" dirty="0"/>
              <a:t>ОРЧНЫ ШИНЖИЛГЭЭ ХИЙХ ХЯЛБАРЧИЛСАН УДИРДАМЖ, АРГАЧЛАЛ БОЛОВСРУУЛАХ </a:t>
            </a:r>
            <a:r>
              <a:rPr lang="mn-MN" sz="2800" b="1" dirty="0" smtClean="0"/>
              <a:t>АЖИЛ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941" t="19607" r="26147" b="7608"/>
          <a:stretch/>
        </p:blipFill>
        <p:spPr>
          <a:xfrm>
            <a:off x="4173966" y="130917"/>
            <a:ext cx="6992471" cy="637427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1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3101"/>
          </a:xfrm>
        </p:spPr>
        <p:txBody>
          <a:bodyPr>
            <a:normAutofit/>
          </a:bodyPr>
          <a:lstStyle/>
          <a:p>
            <a:r>
              <a:rPr lang="mn-MN" sz="4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эгдүгээр үе шат</a:t>
            </a:r>
            <a:r>
              <a:rPr lang="mn-MN" sz="4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нхан шатны үнэлгээ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972" y="1247887"/>
            <a:ext cx="11545383" cy="52768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24375" y="5202791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mn-M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53523" y="5204932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2400" dirty="0" smtClean="0"/>
              <a:t>Ү</a:t>
            </a:r>
            <a:endParaRPr lang="mn-M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80664" y="5202790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mn-M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071488" y="5202789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mn-M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903869" y="5206112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mn-M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566432" y="5184919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mn-M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28995" y="5206112"/>
            <a:ext cx="5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2400" dirty="0" smtClean="0"/>
              <a:t>Ү</a:t>
            </a:r>
            <a:endParaRPr lang="mn-MN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2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929" y="544475"/>
            <a:ext cx="10515600" cy="1101445"/>
          </a:xfrm>
        </p:spPr>
        <p:txBody>
          <a:bodyPr>
            <a:noAutofit/>
          </a:bodyPr>
          <a:lstStyle/>
          <a:p>
            <a:r>
              <a:rPr lang="mn-M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Хоёрдугаар үе шат. Мэдээллийг нягтлах ба нэмэх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1200" y="5766099"/>
            <a:ext cx="11271250" cy="613186"/>
          </a:xfrm>
        </p:spPr>
        <p:txBody>
          <a:bodyPr>
            <a:normAutofit/>
          </a:bodyPr>
          <a:lstStyle/>
          <a:p>
            <a:r>
              <a:rPr lang="mn-M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Газар зохион байгуулалтын төлөвлөгөөтэй уялдсан эсэх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711201" y="1785769"/>
            <a:ext cx="11068424" cy="398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mn-M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Төслийн </a:t>
            </a:r>
            <a:r>
              <a:rPr lang="mn-MN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шинжилгээ</a:t>
            </a:r>
            <a:endParaRPr lang="mn-MN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mn-MN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Төсөл </a:t>
            </a:r>
            <a:r>
              <a:rPr lang="mn-M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хэрэгжүүлэхийн өмнө төслийн төлөвлөгөөг үнэлэхэд зориулсан “ex ante” үнэлгээний арга байдаг. Энэ арга нь дараах үзүүлэлтээр төслийн төлөвлөгөөг оновчтой эсэхийг тодорхойлдог. Үүнд:</a:t>
            </a:r>
            <a:endParaRPr lang="mn-MN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Хамааралтай эсэх: Энэ үзүүлэлт нь 3 дэд үзүүлэлтээс бүрдэнэ. </a:t>
            </a:r>
            <a:endParaRPr lang="mn-MN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228600" algn="just">
              <a:lnSpc>
                <a:spcPct val="115000"/>
              </a:lnSpc>
            </a:pP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Хэрэгцээ </a:t>
            </a: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шаардлага – Орон нутгийн хөрөнгө оруулалтын хэрэгцээ шаардлага нь юу вэ? </a:t>
            </a:r>
            <a:endParaRPr lang="mn-MN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228600" algn="just">
              <a:lnSpc>
                <a:spcPct val="115000"/>
              </a:lnSpc>
            </a:pP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Тэргүүлэх </a:t>
            </a: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ач холбогдол – Энэ төсөл нь орон нутгийн хөгжлийн бодлогод нийцэж байна уу? </a:t>
            </a:r>
            <a:endParaRPr lang="mn-MN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228600" algn="just">
              <a:lnSpc>
                <a:spcPct val="115000"/>
              </a:lnSpc>
            </a:pP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Төсөл </a:t>
            </a: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 тулгамдаж буй асуудлыг шийдвэрлэх арга зам мөн үү? Яагаад төслийн зорилгыг ингэж тодорхойлсон </a:t>
            </a: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бэ?</a:t>
            </a:r>
          </a:p>
          <a:p>
            <a:pPr marL="914400" lvl="1" indent="-228600" algn="just">
              <a:lnSpc>
                <a:spcPct val="115000"/>
              </a:lnSpc>
            </a:pP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Төслийн </a:t>
            </a: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зорилтот бүлэг болон байршил оновчтой эсэх? </a:t>
            </a:r>
            <a:endParaRPr lang="mn-MN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Үр өгөөж</a:t>
            </a:r>
            <a:endParaRPr lang="mn-MN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n-M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Үр </a:t>
            </a: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ашиг</a:t>
            </a:r>
            <a:endParaRPr lang="mn-MN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Үр нөлөө</a:t>
            </a:r>
            <a:endParaRPr lang="mn-MN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28575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n-MN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Тогтвортой байдал </a:t>
            </a:r>
            <a:endParaRPr lang="mn-MN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0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7357" y="1866664"/>
            <a:ext cx="108775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Төсвийн </a:t>
            </a:r>
            <a:r>
              <a:rPr lang="mn-M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тухай хуулийн 33.2.6-д хөрөнгө оруулалтын төсөл, арга хэмжээний жагсаалтыг хавсралтаар батлахдаа дараах мэдээллийг багтаасан байхыг заасан байдаг. Үүнд</a:t>
            </a:r>
            <a:r>
              <a:rPr lang="mn-M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mn-M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Нэр</a:t>
            </a: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Байршил,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Хүчин чадал,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Хэрэгжүүлэх хугацаа,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Төсөвт өртөг,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Санхүүжүүлэх эх үүсвэр,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mn-M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Тухайн төсвийн жилийн санхүүжилтийн дүн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1795" y="836027"/>
            <a:ext cx="8913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n-M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Төслийн саналын дэлгэрэнгүй мэдээлэл</a:t>
            </a:r>
            <a:endParaRPr lang="mn-MN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n-M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925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2324</TotalTime>
  <Words>668</Words>
  <Application>Microsoft Office PowerPoint</Application>
  <PresentationFormat>Widescreen</PresentationFormat>
  <Paragraphs>182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Segoe UI Black</vt:lpstr>
      <vt:lpstr>Times New Roman</vt:lpstr>
      <vt:lpstr>Wingdings</vt:lpstr>
      <vt:lpstr>Retrospect</vt:lpstr>
      <vt:lpstr>Тогтвортой амьжиргаа 3 төсөл</vt:lpstr>
      <vt:lpstr>Гарын авлагын агуулга</vt:lpstr>
      <vt:lpstr>Нэгдүгээр үе шат. Анхан шатны үнэлгээ</vt:lpstr>
      <vt:lpstr>ОНХС-ийн хөрөнгө оруулалтын төлөвлөлтөд хамаарах үндсэн нөхцөл (ОНХСҮАЖ 3-р бүлэг)</vt:lpstr>
      <vt:lpstr>Хөгжлийн бодлогын тэргүүлэх чиглэлтэй уялдсан эсэх</vt:lpstr>
      <vt:lpstr>ОНХС-ГИЙН ТӨСЛҮҮДЭД БАЙГАЛЬ ОРЧНЫ ШИНЖИЛГЭЭ ХИЙХ ХЯЛБАРЧИЛСАН УДИРДАМЖ, АРГАЧЛАЛ БОЛОВСРУУЛАХ АЖИЛ</vt:lpstr>
      <vt:lpstr>Нэгдүгээр үе шат. Анхан шатны үнэлгээ</vt:lpstr>
      <vt:lpstr>Хоёрдугаар үе шат. Мэдээллийг нягтлах ба нэмэх</vt:lpstr>
      <vt:lpstr>PowerPoint Presentation</vt:lpstr>
      <vt:lpstr>Төслийн танилцуулга (ОНХСҮАЖ 7-р хавсралт)</vt:lpstr>
      <vt:lpstr>Гуравдугаар үе шат. Тэргүүлэх чиглэлийг тодорхойлох</vt:lpstr>
      <vt:lpstr>Төсөл, арга хэмжээний эрэмбэ</vt:lpstr>
      <vt:lpstr>Хос хосоор нь харьцуулах аргачлалын матриц</vt:lpstr>
      <vt:lpstr>ОНХС-ийн хөрөнгөөр санхүүжүүлэх төслүүдийн жагсаалт бэлтгэх</vt:lpstr>
      <vt:lpstr>ОНХС-ийн хөрөнгөөр санхүүжүүлэх хөрөнгө оруулалт, хөтөлбөр, төсөл арга хэмжээний жагсаалт</vt:lpstr>
      <vt:lpstr>Иргэдэд мэдээлэх (ОНХСҮАЖ 6.9)</vt:lpstr>
      <vt:lpstr>ОНХС-ийн хөрөнгөөр санхүүжүүлэх хөрөнгө оруулалтын саналын анхан шатны үнэлгээ</vt:lpstr>
      <vt:lpstr>ОНХС-ийн хөрөнгөөр санхүүжүүлэх хөрөнгө оруулалтын саналын эрэмбэ</vt:lpstr>
      <vt:lpstr>ОНХС-ийн хөрөнгөөр санхүүжүүлэх төслийн жагсаалт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Danaa</cp:lastModifiedBy>
  <cp:revision>172</cp:revision>
  <cp:lastPrinted>2018-12-12T08:21:18Z</cp:lastPrinted>
  <dcterms:created xsi:type="dcterms:W3CDTF">2017-03-21T08:02:28Z</dcterms:created>
  <dcterms:modified xsi:type="dcterms:W3CDTF">2019-03-06T13:59:50Z</dcterms:modified>
</cp:coreProperties>
</file>